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294" r:id="rId15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anose="05000000000000000000" pitchFamily="2" charset="2"/>
      <a:defRPr sz="2000" b="1" kern="1200">
        <a:solidFill>
          <a:srgbClr val="0000FF"/>
        </a:solidFill>
        <a:latin typeface="Trebuchet MS" panose="020B0603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anose="05000000000000000000" pitchFamily="2" charset="2"/>
      <a:defRPr sz="2000" b="1" kern="1200">
        <a:solidFill>
          <a:srgbClr val="0000FF"/>
        </a:solidFill>
        <a:latin typeface="Trebuchet MS" panose="020B0603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anose="05000000000000000000" pitchFamily="2" charset="2"/>
      <a:defRPr sz="2000" b="1" kern="1200">
        <a:solidFill>
          <a:srgbClr val="0000FF"/>
        </a:solidFill>
        <a:latin typeface="Trebuchet MS" panose="020B0603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anose="05000000000000000000" pitchFamily="2" charset="2"/>
      <a:defRPr sz="2000" b="1" kern="1200">
        <a:solidFill>
          <a:srgbClr val="0000FF"/>
        </a:solidFill>
        <a:latin typeface="Trebuchet MS" panose="020B0603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anose="05000000000000000000" pitchFamily="2" charset="2"/>
      <a:defRPr sz="2000" b="1" kern="1200">
        <a:solidFill>
          <a:srgbClr val="0000FF"/>
        </a:solidFill>
        <a:latin typeface="Trebuchet MS" panose="020B0603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FF"/>
        </a:solidFill>
        <a:latin typeface="Trebuchet MS" panose="020B0603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FF"/>
        </a:solidFill>
        <a:latin typeface="Trebuchet MS" panose="020B0603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FF"/>
        </a:solidFill>
        <a:latin typeface="Trebuchet MS" panose="020B0603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FF"/>
        </a:solidFill>
        <a:latin typeface="Trebuchet MS" panose="020B0603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0000FF"/>
    <a:srgbClr val="FF66FF"/>
    <a:srgbClr val="D7F7FD"/>
    <a:srgbClr val="D7FCFD"/>
    <a:srgbClr val="CCECFF"/>
    <a:srgbClr val="D5FFFF"/>
    <a:srgbClr val="CC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6" autoAdjust="0"/>
    <p:restoredTop sz="95509" autoAdjust="0"/>
  </p:normalViewPr>
  <p:slideViewPr>
    <p:cSldViewPr snapToGrid="0">
      <p:cViewPr varScale="1">
        <p:scale>
          <a:sx n="65" d="100"/>
          <a:sy n="65" d="100"/>
        </p:scale>
        <p:origin x="1252" y="40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38"/>
    </p:cViewPr>
  </p:sorterViewPr>
  <p:notesViewPr>
    <p:cSldViewPr snapToGrid="0">
      <p:cViewPr varScale="1">
        <p:scale>
          <a:sx n="72" d="100"/>
          <a:sy n="72" d="100"/>
        </p:scale>
        <p:origin x="-2334" y="-90"/>
      </p:cViewPr>
      <p:guideLst>
        <p:guide orient="horz" pos="3127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7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36" tIns="46067" rIns="92136" bIns="46067" numCol="1" anchor="t" anchorCtr="0" compatLnSpc="1"/>
          <a:lstStyle>
            <a:lvl1pPr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718" y="0"/>
            <a:ext cx="2944957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36" tIns="46067" rIns="92136" bIns="46067" numCol="1" anchor="t" anchorCtr="0" compatLnSpc="1"/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9"/>
            <a:ext cx="2944957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36" tIns="46067" rIns="92136" bIns="46067" numCol="1" anchor="b" anchorCtr="0" compatLnSpc="1"/>
          <a:lstStyle>
            <a:lvl1pPr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718" y="9431339"/>
            <a:ext cx="2944957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36" tIns="46067" rIns="92136" bIns="46067" numCol="1" anchor="b" anchorCtr="0" compatLnSpc="1"/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fld id="{56A5DEAA-696E-4A8B-B2B2-CF068E858449}" type="slidenum">
              <a:rPr lang="en-US" altLang="zh-TW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42303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7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36" tIns="46067" rIns="92136" bIns="46067" numCol="1" anchor="t" anchorCtr="0" compatLnSpc="1"/>
          <a:lstStyle>
            <a:lvl1pPr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718" y="0"/>
            <a:ext cx="2944957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36" tIns="46067" rIns="92136" bIns="46067" numCol="1" anchor="t" anchorCtr="0" compatLnSpc="1"/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2" y="4716464"/>
            <a:ext cx="4985393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36" tIns="46067" rIns="92136" bIns="46067" numCol="1" anchor="t" anchorCtr="0" compatLnSpc="1"/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9"/>
            <a:ext cx="2944957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36" tIns="46067" rIns="92136" bIns="46067" numCol="1" anchor="b" anchorCtr="0" compatLnSpc="1"/>
          <a:lstStyle>
            <a:lvl1pPr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718" y="9431339"/>
            <a:ext cx="2944957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36" tIns="46067" rIns="92136" bIns="46067" numCol="1" anchor="b" anchorCtr="0" compatLnSpc="1"/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fld id="{5346CEAE-F447-4323-8534-00D3DFDBC216}" type="slidenum">
              <a:rPr lang="en-US" altLang="zh-TW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83447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CEAE-F447-4323-8534-00D3DFDBC216}" type="slidenum">
              <a:rPr lang="en-US" altLang="zh-TW" smtClean="0"/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67014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CEAE-F447-4323-8534-00D3DFDBC216}" type="slidenum">
              <a:rPr lang="en-US" altLang="zh-TW" smtClean="0"/>
              <a:t>14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8865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133600" y="2438400"/>
            <a:ext cx="5943600" cy="1143000"/>
          </a:xfrm>
        </p:spPr>
        <p:txBody>
          <a:bodyPr/>
          <a:lstStyle>
            <a:lvl1pPr algn="r">
              <a:defRPr sz="4800">
                <a:latin typeface="Cooper Black" pitchFamily="18" charset="0"/>
              </a:defRPr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10000"/>
            <a:ext cx="5943600" cy="974725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15367" name="Line 1031"/>
          <p:cNvSpPr>
            <a:spLocks noChangeShapeType="1"/>
          </p:cNvSpPr>
          <p:nvPr/>
        </p:nvSpPr>
        <p:spPr bwMode="gray">
          <a:xfrm>
            <a:off x="1143000" y="3200400"/>
            <a:ext cx="0" cy="1676400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</a:ln>
          <a:effectLst/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5368" name="Rectangle 1032"/>
          <p:cNvSpPr>
            <a:spLocks noChangeArrowheads="1"/>
          </p:cNvSpPr>
          <p:nvPr/>
        </p:nvSpPr>
        <p:spPr bwMode="gray">
          <a:xfrm>
            <a:off x="914400" y="3702050"/>
            <a:ext cx="7197725" cy="31750"/>
          </a:xfrm>
          <a:prstGeom prst="rect">
            <a:avLst/>
          </a:prstGeom>
          <a:gradFill rotWithShape="0">
            <a:gsLst>
              <a:gs pos="0">
                <a:srgbClr val="00ECAE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gray">
          <a:xfrm>
            <a:off x="0" y="0"/>
            <a:ext cx="9144000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15373" name="Object 1037"/>
          <p:cNvGraphicFramePr>
            <a:graphicFrameLocks noChangeAspect="1"/>
          </p:cNvGraphicFramePr>
          <p:nvPr/>
        </p:nvGraphicFramePr>
        <p:xfrm>
          <a:off x="6443663" y="404813"/>
          <a:ext cx="2333625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1" r:id="rId3" imgW="2333625" imgH="1238250" progId="">
                  <p:embed/>
                </p:oleObj>
              </mc:Choice>
              <mc:Fallback>
                <p:oleObj r:id="rId3" imgW="2333625" imgH="1238250" progId="">
                  <p:embed/>
                  <p:pic>
                    <p:nvPicPr>
                      <p:cNvPr id="0" name="Picture 10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404813"/>
                        <a:ext cx="2333625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29438" y="254000"/>
            <a:ext cx="2000250" cy="58277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28688" y="254000"/>
            <a:ext cx="5848350" cy="58277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6888" y="254000"/>
            <a:ext cx="7162800" cy="762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28688" y="1341438"/>
            <a:ext cx="3802062" cy="47402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83150" y="1341438"/>
            <a:ext cx="3803650" cy="47402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6888" y="254000"/>
            <a:ext cx="7162800" cy="762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28688" y="1341438"/>
            <a:ext cx="7758112" cy="4740275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28688" y="1341438"/>
            <a:ext cx="3802062" cy="4740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83150" y="1341438"/>
            <a:ext cx="3803650" cy="4740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gray">
          <a:xfrm>
            <a:off x="1538288" y="330200"/>
            <a:ext cx="31750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gray">
          <a:xfrm>
            <a:off x="471488" y="1016000"/>
            <a:ext cx="8226425" cy="31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1766888" y="254000"/>
            <a:ext cx="71628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1341438"/>
            <a:ext cx="7758112" cy="4740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</p:txBody>
      </p:sp>
      <p:pic>
        <p:nvPicPr>
          <p:cNvPr id="14345" name="Picture 1033" descr="SAMS_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177800"/>
            <a:ext cx="1371600" cy="798513"/>
          </a:xfrm>
          <a:prstGeom prst="rect">
            <a:avLst/>
          </a:prstGeom>
          <a:noFill/>
        </p:spPr>
      </p:pic>
      <p:sp>
        <p:nvSpPr>
          <p:cNvPr id="14346" name="Rectangle 1034"/>
          <p:cNvSpPr>
            <a:spLocks noChangeArrowheads="1"/>
          </p:cNvSpPr>
          <p:nvPr/>
        </p:nvSpPr>
        <p:spPr bwMode="gray">
          <a:xfrm>
            <a:off x="1538288" y="330200"/>
            <a:ext cx="31750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4347" name="Rectangle 1035"/>
          <p:cNvSpPr>
            <a:spLocks noChangeArrowheads="1"/>
          </p:cNvSpPr>
          <p:nvPr/>
        </p:nvSpPr>
        <p:spPr bwMode="gray">
          <a:xfrm>
            <a:off x="471488" y="1016000"/>
            <a:ext cx="8226425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4348" name="Rectangle 1036"/>
          <p:cNvSpPr>
            <a:spLocks noChangeArrowheads="1"/>
          </p:cNvSpPr>
          <p:nvPr/>
        </p:nvSpPr>
        <p:spPr bwMode="gray">
          <a:xfrm>
            <a:off x="3519488" y="1092200"/>
            <a:ext cx="3959225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4349" name="Rectangle 1037"/>
          <p:cNvSpPr>
            <a:spLocks noChangeArrowheads="1"/>
          </p:cNvSpPr>
          <p:nvPr/>
        </p:nvSpPr>
        <p:spPr bwMode="gray">
          <a:xfrm>
            <a:off x="5572125" y="1187450"/>
            <a:ext cx="2519363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pic>
        <p:nvPicPr>
          <p:cNvPr id="14350" name="Picture 1038" descr="word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140200"/>
            <a:ext cx="738188" cy="2667000"/>
          </a:xfrm>
          <a:prstGeom prst="rect">
            <a:avLst/>
          </a:prstGeom>
          <a:noFill/>
        </p:spPr>
      </p:pic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gradFill rotWithShape="1">
            <a:gsLst>
              <a:gs pos="0">
                <a:schemeClr val="folHlink">
                  <a:alpha val="30000"/>
                </a:schemeClr>
              </a:gs>
              <a:gs pos="100000">
                <a:srgbClr val="FFFFFF">
                  <a:alpha val="50000"/>
                </a:srgbClr>
              </a:gs>
            </a:gsLst>
            <a:lin ang="0" scaled="1"/>
          </a:gra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TW" sz="1400" b="0" dirty="0">
                <a:solidFill>
                  <a:srgbClr val="0099FF"/>
                </a:solidFill>
                <a:latin typeface="Tahoma" panose="020B0604030504040204" pitchFamily="34" charset="0"/>
              </a:rPr>
              <a:t>Systems and Information Management Section                                                                                  Slide </a:t>
            </a:r>
            <a:fld id="{31E2B235-92EF-45A9-A86E-39DDFF18DA9B}" type="slidenum">
              <a:rPr kumimoji="1" lang="en-US" altLang="zh-TW" sz="1400" b="0" dirty="0">
                <a:solidFill>
                  <a:srgbClr val="0099FF"/>
                </a:solidFill>
                <a:latin typeface="Tahoma" panose="020B0604030504040204" pitchFamily="34" charset="0"/>
              </a:rPr>
              <a:t>‹#›</a:t>
            </a:fld>
            <a:endParaRPr kumimoji="1" lang="en-US" altLang="zh-TW" sz="1400" b="0" dirty="0">
              <a:solidFill>
                <a:srgbClr val="0099FF"/>
              </a:solidFill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anose="020B0603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8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anose="05000000000000000000" pitchFamily="2" charset="2"/>
        <a:buChar char="n"/>
        <a:defRPr sz="2400">
          <a:solidFill>
            <a:srgbClr val="9900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rgbClr val="6600CC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>
          <a:solidFill>
            <a:srgbClr val="3333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Tahoma" panose="020B060403050404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Tahoma" panose="020B0604030504040204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Tahoma" panose="020B0604030504040204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Tahoma" panose="020B0604030504040204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Tahoma" panose="020B0604030504040204" pitchFamily="34" charset="0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63700" y="2478835"/>
            <a:ext cx="6413500" cy="1143000"/>
          </a:xfrm>
        </p:spPr>
        <p:txBody>
          <a:bodyPr/>
          <a:lstStyle/>
          <a:p>
            <a:pPr marL="273050" indent="-273050" eaLnBrk="1" hangingPunct="1">
              <a:spcBef>
                <a:spcPct val="20000"/>
              </a:spcBef>
              <a:defRPr/>
            </a:pPr>
            <a:r>
              <a:rPr lang="zh-TW" altLang="en-US" sz="5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標楷體" panose="03000509000000000000" charset="-120"/>
                <a:ea typeface="標楷體" panose="03000509000000000000" charset="-120"/>
                <a:cs typeface="標楷體" panose="03000509000000000000" charset="-120"/>
              </a:rPr>
              <a:t>學校管理 </a:t>
            </a:r>
            <a:endParaRPr lang="zh-TW" altLang="en-US" sz="5400" dirty="0">
              <a:effectLst>
                <a:outerShdw blurRad="38100" dist="38100" dir="2700000" algn="tl">
                  <a:srgbClr val="DDDDDD"/>
                </a:outerShdw>
              </a:effectLst>
              <a:latin typeface="標楷體" panose="03000509000000000000" charset="-120"/>
              <a:ea typeface="標楷體" panose="03000509000000000000" charset="-120"/>
              <a:cs typeface="標楷體" panose="03000509000000000000" charset="-120"/>
            </a:endParaRP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1031" y="3810000"/>
            <a:ext cx="6776169" cy="974725"/>
          </a:xfrm>
        </p:spPr>
        <p:txBody>
          <a:bodyPr/>
          <a:lstStyle/>
          <a:p>
            <a:r>
              <a:rPr lang="zh-TW" altLang="en-US" sz="4000" dirty="0">
                <a:effectLst>
                  <a:outerShdw blurRad="38100" dist="38100" dir="2700000" algn="tl">
                    <a:srgbClr val="DDDDDD"/>
                  </a:outerShdw>
                </a:effectLst>
                <a:latin typeface="標楷體" panose="03000509000000000000" charset="-120"/>
                <a:ea typeface="標楷體" panose="03000509000000000000" charset="-120"/>
                <a:cs typeface="標楷體" panose="03000509000000000000" charset="-120"/>
              </a:rPr>
              <a:t>整批處理</a:t>
            </a:r>
            <a:endParaRPr lang="en-GB" sz="40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 </a:t>
            </a:r>
            <a:r>
              <a:rPr lang="zh-TW" altLang="en-US" dirty="0" smtClean="0"/>
              <a:t>整</a:t>
            </a:r>
            <a:r>
              <a:rPr lang="zh-TW" altLang="en-US" dirty="0"/>
              <a:t>批處理班本</a:t>
            </a:r>
            <a:r>
              <a:rPr lang="zh-TW" altLang="en-US" dirty="0" smtClean="0"/>
              <a:t>科目資料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96" y="1510403"/>
            <a:ext cx="7758112" cy="4740275"/>
          </a:xfrm>
        </p:spPr>
        <p:txBody>
          <a:bodyPr/>
          <a:lstStyle/>
          <a:p>
            <a:r>
              <a:rPr lang="zh-TW" altLang="en-US" sz="2400" dirty="0"/>
              <a:t>方法一：保留以往的下拉式選單選擇科目教師</a:t>
            </a:r>
          </a:p>
        </p:txBody>
      </p:sp>
      <p:pic>
        <p:nvPicPr>
          <p:cNvPr id="6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281" y="2059676"/>
            <a:ext cx="6659879" cy="445288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5831841" y="2560320"/>
            <a:ext cx="1432559" cy="3120966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HK" altLang="en-US" sz="2000">
              <a:solidFill>
                <a:schemeClr val="tx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302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 </a:t>
            </a:r>
            <a:r>
              <a:rPr lang="zh-TW" altLang="en-US" dirty="0" smtClean="0"/>
              <a:t>整</a:t>
            </a:r>
            <a:r>
              <a:rPr lang="zh-TW" altLang="en-US" dirty="0"/>
              <a:t>批處理班本</a:t>
            </a:r>
            <a:r>
              <a:rPr lang="zh-TW" altLang="en-US" dirty="0" smtClean="0"/>
              <a:t>科目資料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96" y="1510403"/>
            <a:ext cx="7758112" cy="4740275"/>
          </a:xfrm>
        </p:spPr>
        <p:txBody>
          <a:bodyPr/>
          <a:lstStyle/>
          <a:p>
            <a:r>
              <a:rPr lang="zh-TW" altLang="en-US" sz="2400" dirty="0"/>
              <a:t>方法二：以滑鼠點擊空格 及 於</a:t>
            </a:r>
            <a:r>
              <a:rPr lang="en-US" altLang="zh-TW" sz="2400" dirty="0"/>
              <a:t>[</a:t>
            </a:r>
            <a:r>
              <a:rPr lang="zh-TW" altLang="en-US" sz="2400" dirty="0"/>
              <a:t>表格</a:t>
            </a:r>
            <a:r>
              <a:rPr lang="en-US" altLang="zh-TW" sz="2400" dirty="0"/>
              <a:t>]</a:t>
            </a:r>
            <a:r>
              <a:rPr lang="zh-TW" altLang="en-US" sz="2400" dirty="0"/>
              <a:t>選擇科目教師</a:t>
            </a:r>
          </a:p>
        </p:txBody>
      </p:sp>
      <p:pic>
        <p:nvPicPr>
          <p:cNvPr id="7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286000"/>
            <a:ext cx="8996949" cy="369411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9" name="圖片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1371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9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 </a:t>
            </a:r>
            <a:r>
              <a:rPr lang="zh-TW" altLang="en-US" dirty="0" smtClean="0"/>
              <a:t>整</a:t>
            </a:r>
            <a:r>
              <a:rPr lang="zh-TW" altLang="en-US" dirty="0"/>
              <a:t>批處理班本</a:t>
            </a:r>
            <a:r>
              <a:rPr lang="zh-TW" altLang="en-US" dirty="0" smtClean="0"/>
              <a:t>科目資料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96" y="1510403"/>
            <a:ext cx="7758112" cy="4740275"/>
          </a:xfrm>
        </p:spPr>
        <p:txBody>
          <a:bodyPr/>
          <a:lstStyle/>
          <a:p>
            <a:r>
              <a:rPr lang="zh-TW" altLang="en-US" sz="2400" dirty="0"/>
              <a:t>方法三：輸入教職員代碼，再按 </a:t>
            </a:r>
            <a:r>
              <a:rPr lang="en-US" altLang="zh-TW" sz="2400" dirty="0"/>
              <a:t>[Enter] </a:t>
            </a:r>
            <a:r>
              <a:rPr lang="zh-TW" altLang="en-US" sz="2400" dirty="0"/>
              <a:t>鍵</a:t>
            </a:r>
          </a:p>
        </p:txBody>
      </p:sp>
      <p:pic>
        <p:nvPicPr>
          <p:cNvPr id="6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439" y="1960880"/>
            <a:ext cx="6072485" cy="452628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8" name="圖片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00" y="3678594"/>
            <a:ext cx="1285938" cy="65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781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 </a:t>
            </a:r>
            <a:r>
              <a:rPr lang="zh-TW" altLang="en-US" dirty="0" smtClean="0"/>
              <a:t>整</a:t>
            </a:r>
            <a:r>
              <a:rPr lang="zh-TW" altLang="en-US" dirty="0"/>
              <a:t>批處理班本</a:t>
            </a:r>
            <a:r>
              <a:rPr lang="zh-TW" altLang="en-US" dirty="0" smtClean="0"/>
              <a:t>科目資料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96" y="1510403"/>
            <a:ext cx="7758112" cy="4740275"/>
          </a:xfrm>
        </p:spPr>
        <p:txBody>
          <a:bodyPr/>
          <a:lstStyle/>
          <a:p>
            <a:r>
              <a:rPr lang="zh-TW" altLang="en-US" sz="2400" dirty="0"/>
              <a:t>方法四：加入</a:t>
            </a:r>
            <a:r>
              <a:rPr lang="en-US" altLang="zh-TW" sz="2400" dirty="0"/>
              <a:t>[</a:t>
            </a:r>
            <a:r>
              <a:rPr lang="zh-TW" altLang="en-US" sz="2400" dirty="0"/>
              <a:t>分配</a:t>
            </a:r>
            <a:r>
              <a:rPr lang="en-US" altLang="zh-TW" sz="2400" dirty="0"/>
              <a:t>]</a:t>
            </a:r>
            <a:r>
              <a:rPr lang="zh-TW" altLang="en-US" sz="2400" dirty="0"/>
              <a:t>按鈕以方便整批編修</a:t>
            </a:r>
          </a:p>
        </p:txBody>
      </p:sp>
      <p:pic>
        <p:nvPicPr>
          <p:cNvPr id="7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120" y="1940559"/>
            <a:ext cx="6162040" cy="459303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9" name="圖片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0" y="3459484"/>
            <a:ext cx="1304903" cy="664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55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722313" y="2860202"/>
            <a:ext cx="7772400" cy="136207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9pPr>
          </a:lstStyle>
          <a:p>
            <a:pPr algn="ctr">
              <a:buClrTx/>
              <a:buSzTx/>
              <a:buFontTx/>
            </a:pPr>
            <a:r>
              <a:rPr lang="zh-TW" altLang="en-US" sz="5000" kern="0" dirty="0" smtClean="0">
                <a:latin typeface="標楷體" panose="03000509000000000000" charset="-120"/>
                <a:ea typeface="標楷體" panose="03000509000000000000" charset="-120"/>
              </a:rPr>
              <a:t> </a:t>
            </a:r>
            <a:r>
              <a:rPr lang="en-US" altLang="zh-TW" sz="5000" kern="0" dirty="0" smtClean="0">
                <a:latin typeface="標楷體" panose="03000509000000000000" charset="-120"/>
                <a:ea typeface="標楷體" panose="03000509000000000000" charset="-120"/>
              </a:rPr>
              <a:t>- </a:t>
            </a:r>
            <a:r>
              <a:rPr lang="zh-TW" altLang="en-US" sz="5000" kern="0" dirty="0" smtClean="0">
                <a:latin typeface="標楷體" panose="03000509000000000000" charset="-120"/>
                <a:ea typeface="標楷體" panose="03000509000000000000" charset="-120"/>
              </a:rPr>
              <a:t>完 </a:t>
            </a:r>
            <a:r>
              <a:rPr lang="en-US" altLang="zh-TW" sz="5000" kern="0" dirty="0" smtClean="0">
                <a:latin typeface="標楷體" panose="03000509000000000000" charset="-120"/>
                <a:ea typeface="標楷體" panose="03000509000000000000" charset="-120"/>
              </a:rPr>
              <a:t>-</a:t>
            </a:r>
            <a:endParaRPr lang="zh-TW" altLang="en-GB" sz="5000" kern="0" dirty="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  </a:t>
            </a:r>
            <a:r>
              <a:rPr lang="zh-TW" altLang="en-US" dirty="0" smtClean="0"/>
              <a:t>整</a:t>
            </a:r>
            <a:r>
              <a:rPr lang="zh-TW" altLang="en-US" dirty="0"/>
              <a:t>批處理班主任資料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96" y="1510403"/>
            <a:ext cx="7758112" cy="4740275"/>
          </a:xfrm>
        </p:spPr>
        <p:txBody>
          <a:bodyPr/>
          <a:lstStyle/>
          <a:p>
            <a:r>
              <a:rPr lang="zh-TW" altLang="en-US" dirty="0" smtClean="0"/>
              <a:t>學校</a:t>
            </a:r>
            <a:r>
              <a:rPr lang="zh-TW" altLang="en-US" dirty="0"/>
              <a:t>管理 </a:t>
            </a:r>
            <a:r>
              <a:rPr lang="en-US" altLang="zh-TW" dirty="0"/>
              <a:t>&gt; </a:t>
            </a:r>
            <a:r>
              <a:rPr lang="zh-TW" altLang="en-US" dirty="0"/>
              <a:t>班別資料</a:t>
            </a:r>
            <a:r>
              <a:rPr lang="en-US" altLang="zh-TW" dirty="0"/>
              <a:t>&gt; </a:t>
            </a:r>
            <a:r>
              <a:rPr lang="zh-TW" altLang="en-US" dirty="0"/>
              <a:t>整批處理</a:t>
            </a:r>
            <a:r>
              <a:rPr lang="en-US" altLang="zh-TW" dirty="0"/>
              <a:t>&gt; </a:t>
            </a:r>
            <a:r>
              <a:rPr lang="zh-TW" altLang="en-US" dirty="0"/>
              <a:t>班主任</a:t>
            </a:r>
          </a:p>
          <a:p>
            <a:endParaRPr lang="en-US" dirty="0"/>
          </a:p>
        </p:txBody>
      </p:sp>
      <p:pic>
        <p:nvPicPr>
          <p:cNvPr id="4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130" y="2005781"/>
            <a:ext cx="6629426" cy="456808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511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1.  </a:t>
            </a:r>
            <a:r>
              <a:rPr lang="zh-TW" altLang="en-US" dirty="0"/>
              <a:t>整批處理班主任資料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/>
              <a:t>方法一：以滑鼠點擊班別 及 於</a:t>
            </a:r>
            <a:r>
              <a:rPr lang="en-US" altLang="zh-TW" sz="2400" dirty="0"/>
              <a:t>[</a:t>
            </a:r>
            <a:r>
              <a:rPr lang="zh-TW" altLang="en-US" sz="2400" dirty="0"/>
              <a:t>表格</a:t>
            </a:r>
            <a:r>
              <a:rPr lang="en-US" altLang="zh-TW" sz="2400" dirty="0"/>
              <a:t>]</a:t>
            </a:r>
            <a:r>
              <a:rPr lang="zh-TW" altLang="en-US" sz="2400" dirty="0"/>
              <a:t>選擇班主任</a:t>
            </a:r>
          </a:p>
          <a:p>
            <a:endParaRPr 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8617"/>
            <a:ext cx="9149208" cy="436666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5" name="圖片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325756"/>
            <a:ext cx="1371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89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1.  </a:t>
            </a:r>
            <a:r>
              <a:rPr lang="zh-TW" altLang="en-US" dirty="0"/>
              <a:t>整批處理班主任資料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/>
              <a:t>方法二：輸入教職員代碼，再按 </a:t>
            </a:r>
            <a:r>
              <a:rPr lang="en-US" altLang="zh-TW" sz="2400" dirty="0"/>
              <a:t>[Enter] </a:t>
            </a:r>
            <a:r>
              <a:rPr lang="zh-TW" altLang="en-US" sz="2400" dirty="0"/>
              <a:t>鍵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5" y="2043036"/>
            <a:ext cx="7858125" cy="40386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7" name="圖片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713086"/>
            <a:ext cx="1371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02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 </a:t>
            </a:r>
            <a:r>
              <a:rPr lang="zh-TW" altLang="en-US" dirty="0" smtClean="0"/>
              <a:t>整</a:t>
            </a:r>
            <a:r>
              <a:rPr lang="zh-TW" altLang="en-US" dirty="0"/>
              <a:t>批處理班本</a:t>
            </a:r>
            <a:r>
              <a:rPr lang="zh-TW" altLang="en-US" dirty="0" smtClean="0"/>
              <a:t>科目資料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96" y="1510403"/>
            <a:ext cx="7758112" cy="4740275"/>
          </a:xfrm>
        </p:spPr>
        <p:txBody>
          <a:bodyPr/>
          <a:lstStyle/>
          <a:p>
            <a:r>
              <a:rPr lang="zh-TW" altLang="en-US" dirty="0" smtClean="0"/>
              <a:t>學校</a:t>
            </a:r>
            <a:r>
              <a:rPr lang="zh-TW" altLang="en-US" dirty="0"/>
              <a:t>管理 </a:t>
            </a:r>
            <a:r>
              <a:rPr lang="en-US" altLang="zh-TW" dirty="0"/>
              <a:t>&gt; </a:t>
            </a:r>
            <a:r>
              <a:rPr lang="zh-TW" altLang="en-US" dirty="0"/>
              <a:t>班別資料</a:t>
            </a:r>
            <a:r>
              <a:rPr lang="en-US" altLang="zh-TW" dirty="0"/>
              <a:t>&gt; </a:t>
            </a:r>
            <a:r>
              <a:rPr lang="zh-TW" altLang="en-US" dirty="0"/>
              <a:t>整批處理</a:t>
            </a:r>
            <a:r>
              <a:rPr lang="en-US" altLang="zh-TW" dirty="0" smtClean="0"/>
              <a:t>&gt; </a:t>
            </a:r>
            <a:r>
              <a:rPr lang="zh-TW" altLang="en-US" dirty="0"/>
              <a:t>班本</a:t>
            </a:r>
            <a:r>
              <a:rPr lang="zh-TW" altLang="en-US" dirty="0" smtClean="0"/>
              <a:t>科目</a:t>
            </a:r>
            <a:endParaRPr lang="en-US" dirty="0"/>
          </a:p>
        </p:txBody>
      </p:sp>
      <p:pic>
        <p:nvPicPr>
          <p:cNvPr id="5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636" y="2013706"/>
            <a:ext cx="5482764" cy="450885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98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 </a:t>
            </a:r>
            <a:r>
              <a:rPr lang="zh-TW" altLang="en-US" dirty="0" smtClean="0"/>
              <a:t>整</a:t>
            </a:r>
            <a:r>
              <a:rPr lang="zh-TW" altLang="en-US" dirty="0"/>
              <a:t>批處理班本</a:t>
            </a:r>
            <a:r>
              <a:rPr lang="zh-TW" altLang="en-US" dirty="0" smtClean="0"/>
              <a:t>科目資料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96" y="1510403"/>
            <a:ext cx="7758112" cy="4740275"/>
          </a:xfrm>
        </p:spPr>
        <p:txBody>
          <a:bodyPr/>
          <a:lstStyle/>
          <a:p>
            <a:r>
              <a:rPr lang="zh-TW" altLang="en-US" dirty="0"/>
              <a:t>可 整批增新 相同級別但不同班別的 班本科目</a:t>
            </a:r>
          </a:p>
          <a:p>
            <a:endParaRPr lang="en-US" dirty="0"/>
          </a:p>
        </p:txBody>
      </p:sp>
      <p:pic>
        <p:nvPicPr>
          <p:cNvPr id="6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320" y="2053630"/>
            <a:ext cx="6529388" cy="445892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284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 </a:t>
            </a:r>
            <a:r>
              <a:rPr lang="zh-TW" altLang="en-US" dirty="0" smtClean="0"/>
              <a:t>整</a:t>
            </a:r>
            <a:r>
              <a:rPr lang="zh-TW" altLang="en-US" dirty="0"/>
              <a:t>批處理班本</a:t>
            </a:r>
            <a:r>
              <a:rPr lang="zh-TW" altLang="en-US" dirty="0" smtClean="0"/>
              <a:t>科目資料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96" y="1510403"/>
            <a:ext cx="7758112" cy="4740275"/>
          </a:xfrm>
        </p:spPr>
        <p:txBody>
          <a:bodyPr/>
          <a:lstStyle/>
          <a:p>
            <a:r>
              <a:rPr lang="zh-TW" altLang="en-US" dirty="0"/>
              <a:t>更新 科目分</a:t>
            </a:r>
            <a:r>
              <a:rPr lang="zh-TW" altLang="en-US" dirty="0" smtClean="0"/>
              <a:t>卷 </a:t>
            </a:r>
            <a:r>
              <a:rPr lang="en-US" altLang="zh-TW" sz="1700" dirty="0" smtClean="0"/>
              <a:t>(</a:t>
            </a:r>
            <a:r>
              <a:rPr lang="zh-TW" altLang="en-US" sz="1700" dirty="0"/>
              <a:t>必須在代碼管理模組中建立有關的科目分卷代碼表</a:t>
            </a:r>
            <a:r>
              <a:rPr lang="en-US" altLang="zh-TW" sz="1700" dirty="0"/>
              <a:t>)</a:t>
            </a:r>
          </a:p>
          <a:p>
            <a:endParaRPr lang="en-US" dirty="0"/>
          </a:p>
        </p:txBody>
      </p:sp>
      <p:pic>
        <p:nvPicPr>
          <p:cNvPr id="5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367" y="2014514"/>
            <a:ext cx="5456873" cy="448756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7" name="圖片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559794"/>
            <a:ext cx="1371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0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 </a:t>
            </a:r>
            <a:r>
              <a:rPr lang="zh-TW" altLang="en-US" dirty="0" smtClean="0"/>
              <a:t>整</a:t>
            </a:r>
            <a:r>
              <a:rPr lang="zh-TW" altLang="en-US" dirty="0"/>
              <a:t>批處理班本</a:t>
            </a:r>
            <a:r>
              <a:rPr lang="zh-TW" altLang="en-US" dirty="0" smtClean="0"/>
              <a:t>科目資料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96" y="1510403"/>
            <a:ext cx="7758112" cy="4740275"/>
          </a:xfrm>
        </p:spPr>
        <p:txBody>
          <a:bodyPr/>
          <a:lstStyle/>
          <a:p>
            <a:r>
              <a:rPr lang="zh-TW" altLang="en-US" dirty="0"/>
              <a:t>更新 科目分卷 </a:t>
            </a:r>
            <a:r>
              <a:rPr lang="en-US" altLang="zh-TW" sz="2000" dirty="0"/>
              <a:t>(</a:t>
            </a:r>
            <a:r>
              <a:rPr lang="zh-TW" altLang="en-US" sz="2000" dirty="0"/>
              <a:t>資料及操作與原來科目分卷的版面相同</a:t>
            </a:r>
            <a:r>
              <a:rPr lang="en-US" altLang="zh-TW" sz="2000" dirty="0"/>
              <a:t>)</a:t>
            </a:r>
          </a:p>
          <a:p>
            <a:endParaRPr lang="en-US" dirty="0"/>
          </a:p>
        </p:txBody>
      </p:sp>
      <p:pic>
        <p:nvPicPr>
          <p:cNvPr id="6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680" y="1965960"/>
            <a:ext cx="6206247" cy="4572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3565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 </a:t>
            </a:r>
            <a:r>
              <a:rPr lang="zh-TW" altLang="en-US" dirty="0" smtClean="0"/>
              <a:t>整</a:t>
            </a:r>
            <a:r>
              <a:rPr lang="zh-TW" altLang="en-US" dirty="0"/>
              <a:t>批處理班本</a:t>
            </a:r>
            <a:r>
              <a:rPr lang="zh-TW" altLang="en-US" dirty="0" smtClean="0"/>
              <a:t>科目資料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96" y="1510403"/>
            <a:ext cx="7758112" cy="4740275"/>
          </a:xfrm>
        </p:spPr>
        <p:txBody>
          <a:bodyPr/>
          <a:lstStyle/>
          <a:p>
            <a:r>
              <a:rPr lang="zh-TW" altLang="en-US" dirty="0"/>
              <a:t>整批修改 科目教師 的資料</a:t>
            </a:r>
            <a:endParaRPr lang="en-US" dirty="0"/>
          </a:p>
        </p:txBody>
      </p:sp>
      <p:pic>
        <p:nvPicPr>
          <p:cNvPr id="5" name="圖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012" y="2006600"/>
            <a:ext cx="5562285" cy="457424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4800601" y="2954651"/>
            <a:ext cx="1447800" cy="3660462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HK" altLang="en-US" sz="2000">
              <a:solidFill>
                <a:schemeClr val="tx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350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CodeManagement_2006">
  <a:themeElements>
    <a:clrScheme name="CodeManagement_200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deManagement_200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FF0000"/>
          </a:solidFill>
        </a:ln>
      </a:spPr>
      <a:bodyPr vert="horz" wrap="square" lIns="91440" tIns="45720" rIns="91440" bIns="45720" numCol="1" rtlCol="0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anose="05000000000000000000" pitchFamily="2" charset="2"/>
          <a:buNone/>
          <a:defRPr kumimoji="0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anose="020B0603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anose="05000000000000000000" pitchFamily="2" charset="2"/>
          <a:buNone/>
          <a:defRPr kumimoji="0" lang="zh-TW" altLang="en-US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anose="020B0603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CodeManagement_200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278</Words>
  <Application>Microsoft Office PowerPoint</Application>
  <PresentationFormat>On-screen Show (4:3)</PresentationFormat>
  <Paragraphs>29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標楷體</vt:lpstr>
      <vt:lpstr>新細明體</vt:lpstr>
      <vt:lpstr>Arial Black</vt:lpstr>
      <vt:lpstr>Cooper Black</vt:lpstr>
      <vt:lpstr>Tahoma</vt:lpstr>
      <vt:lpstr>Times New Roman</vt:lpstr>
      <vt:lpstr>Trebuchet MS</vt:lpstr>
      <vt:lpstr>Wingdings</vt:lpstr>
      <vt:lpstr>CodeManagement_2006</vt:lpstr>
      <vt:lpstr>學校管理 </vt:lpstr>
      <vt:lpstr>1.  整批處理班主任資料</vt:lpstr>
      <vt:lpstr>1.  整批處理班主任資料</vt:lpstr>
      <vt:lpstr>1.  整批處理班主任資料</vt:lpstr>
      <vt:lpstr>2.  整批處理班本科目資料</vt:lpstr>
      <vt:lpstr>2.  整批處理班本科目資料</vt:lpstr>
      <vt:lpstr>2.  整批處理班本科目資料</vt:lpstr>
      <vt:lpstr>2.  整批處理班本科目資料</vt:lpstr>
      <vt:lpstr>2.  整批處理班本科目資料</vt:lpstr>
      <vt:lpstr>2.  整批處理班本科目資料</vt:lpstr>
      <vt:lpstr>2.  整批處理班本科目資料</vt:lpstr>
      <vt:lpstr>2.  整批處理班本科目資料</vt:lpstr>
      <vt:lpstr>2.  整批處理班本科目資料</vt:lpstr>
      <vt:lpstr>PowerPoint Presentation</vt:lpstr>
    </vt:vector>
  </TitlesOfParts>
  <Company>emb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YIP, Hiu-ling</dc:creator>
  <cp:lastModifiedBy>CHAN, Tsz-lee Esther</cp:lastModifiedBy>
  <cp:revision>221</cp:revision>
  <cp:lastPrinted>2020-03-27T01:29:41Z</cp:lastPrinted>
  <dcterms:created xsi:type="dcterms:W3CDTF">2007-01-30T02:15:00Z</dcterms:created>
  <dcterms:modified xsi:type="dcterms:W3CDTF">2020-08-07T04:45:25Z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1033-10.2.0.7516</vt:lpwstr>
  </property>
</Properties>
</file>